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14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6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E69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pe/assets/logo_h_noi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2815" y="502920"/>
            <a:ext cx="1920240" cy="32918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502920"/>
            <a:ext cx="2194560" cy="256032"/>
          </a:xfrm>
          <a:prstGeom prst="roundRect">
            <a:avLst>
              <a:gd name="adj" fmla="val 50000"/>
            </a:avLst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 txBox="1"/>
          <p:nvPr/>
        </p:nvSpPr>
        <p:spPr>
          <a:xfrm>
            <a:off x="548640" y="50292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E6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SUPPRIMER AVANT EXPORT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91440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0A0A0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Mode d'emploi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6916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3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Template de candidature  ·  Faire grandir  ·  Grand Prix des Entreprises 2026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2423160"/>
            <a:ext cx="457200" cy="457200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54864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E69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2404872"/>
            <a:ext cx="4678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Faites une copie du modèle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188720" y="2697480"/>
            <a:ext cx="467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Fichier &gt; Créer une copie.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48640" y="3410712"/>
            <a:ext cx="457200" cy="457200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548640" y="34107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E69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188720" y="3392424"/>
            <a:ext cx="4678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Remplacez les textes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3685032"/>
            <a:ext cx="467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Remplacez chaque texte entre crochets. Les consignes en gris sont à supprimer.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48640" y="4398264"/>
            <a:ext cx="457200" cy="457200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548640" y="43982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E69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4379976"/>
            <a:ext cx="4678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Restez concis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4672584"/>
            <a:ext cx="467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Respectez les limites de caractères indiquées.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48640" y="5385816"/>
            <a:ext cx="457200" cy="457200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 txBox="1"/>
          <p:nvPr/>
        </p:nvSpPr>
        <p:spPr>
          <a:xfrm>
            <a:off x="548640" y="53858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E69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1188720" y="5367528"/>
            <a:ext cx="4678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Ajoutez vos images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188720" y="5660136"/>
            <a:ext cx="467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Clic droit sur l'emplacement &gt; Remplacer l'image.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6324448" y="2423160"/>
            <a:ext cx="457200" cy="457200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 txBox="1"/>
          <p:nvPr/>
        </p:nvSpPr>
        <p:spPr>
          <a:xfrm>
            <a:off x="6324448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E69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5</a:t>
            </a:r>
            <a:endParaRPr lang="en-US" sz="1600" dirty="0"/>
          </a:p>
        </p:txBody>
      </p:sp>
      <p:sp>
        <p:nvSpPr>
          <p:cNvPr id="25" name="Text 22"/>
          <p:cNvSpPr txBox="1"/>
          <p:nvPr/>
        </p:nvSpPr>
        <p:spPr>
          <a:xfrm>
            <a:off x="6964528" y="2404872"/>
            <a:ext cx="4678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 de chiffres ?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6964528" y="2697480"/>
            <a:ext cx="467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 résultats qualitatifs documentés sont recevables.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6324448" y="3410712"/>
            <a:ext cx="457200" cy="457200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8" name="Text 25"/>
          <p:cNvSpPr txBox="1"/>
          <p:nvPr/>
        </p:nvSpPr>
        <p:spPr>
          <a:xfrm>
            <a:off x="6324448" y="34107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E69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6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6964528" y="3392424"/>
            <a:ext cx="4678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Exportez en PDF</a:t>
            </a:r>
            <a:endParaRPr lang="en-US" sz="1400" dirty="0"/>
          </a:p>
        </p:txBody>
      </p:sp>
      <p:sp>
        <p:nvSpPr>
          <p:cNvPr id="30" name="Text 27"/>
          <p:cNvSpPr txBox="1"/>
          <p:nvPr/>
        </p:nvSpPr>
        <p:spPr>
          <a:xfrm>
            <a:off x="6964528" y="3685032"/>
            <a:ext cx="467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Supprimez cette slide, puis Fichier &gt; Télécharger &gt; Document PDF.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6324448" y="4398264"/>
            <a:ext cx="457200" cy="457200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32" name="Text 29"/>
          <p:cNvSpPr txBox="1"/>
          <p:nvPr/>
        </p:nvSpPr>
        <p:spPr>
          <a:xfrm>
            <a:off x="6324448" y="43982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E69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7</a:t>
            </a:r>
            <a:endParaRPr 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6964528" y="4379976"/>
            <a:ext cx="4678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Déposez votre dossier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6964528" y="4672584"/>
            <a:ext cx="467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2A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Nommez le fichier GPE2026_Distinction_Entreprise.pdf et déposez-le avec votre vidéo avant le 30 novembre 2026.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6964528" y="5385816"/>
            <a:ext cx="46785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3A3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dossier compte 7 slides, cette page non comprise. Le jury privilégie les faits, les résultats et les enseignements.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pe/assets/ph_co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0"/>
            <a:ext cx="5287975" cy="6858000"/>
          </a:xfrm>
          <a:prstGeom prst="rect">
            <a:avLst/>
          </a:prstGeom>
        </p:spPr>
      </p:pic>
      <p:pic>
        <p:nvPicPr>
          <p:cNvPr id="3" name="Image 1" descr="/home/claude/gpe/assets/logo_v_blan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1417320" cy="1034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169164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FFE6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NOTRE CANDIDATURE  ·  GRAND PRIX DES ENTREPRISES 2026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1965960"/>
            <a:ext cx="62179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88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Faire</a:t>
            </a:r>
            <a:endParaRPr lang="en-US" sz="6400" dirty="0"/>
          </a:p>
          <a:p>
            <a:pPr indent="0" marL="0">
              <a:lnSpc>
                <a:spcPct val="88000"/>
              </a:lnSpc>
              <a:buNone/>
            </a:pPr>
            <a:r>
              <a:rPr lang="en-US" sz="6400" b="1" dirty="0">
                <a:solidFill>
                  <a:srgbClr val="FFE69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grandir</a:t>
            </a:r>
            <a:endParaRPr lang="en-US" sz="64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406908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[Nom de l'entreprise]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448056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[Nom de l'initiative]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493776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B5B5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[Votre projet en une phrase. 220 caractères max.]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576072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E6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PORTÉ PAR</a:t>
            </a:r>
            <a:endParaRPr lang="en-US" sz="9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598932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[Prénom Nom, fonction]</a:t>
            </a:r>
            <a:endParaRPr lang="en-US" sz="1200" dirty="0"/>
          </a:p>
        </p:txBody>
      </p:sp>
      <p:pic>
        <p:nvPicPr>
          <p:cNvPr id="11" name="Image 2" descr="/home/claude/gpe/assets/ph_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0" y="5532120"/>
            <a:ext cx="160020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68680" cy="256032"/>
          </a:xfrm>
          <a:prstGeom prst="roundRect">
            <a:avLst>
              <a:gd name="adj" fmla="val 50000"/>
            </a:avLst>
          </a:prstGeom>
          <a:solidFill>
            <a:srgbClr val="FFE696"/>
          </a:solidFill>
          <a:ln w="12700">
            <a:solidFill>
              <a:srgbClr val="FFE696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07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0467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0A0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Pourquoi cette distinction ?</a:t>
            </a:r>
            <a:endParaRPr lang="en-US" sz="3200" dirty="0"/>
          </a:p>
        </p:txBody>
      </p:sp>
      <p:pic>
        <p:nvPicPr>
          <p:cNvPr id="5" name="Image 0" descr="/home/claude/gpe/assets/logo_h_noi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2815" y="502920"/>
            <a:ext cx="1920240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Grand Prix des Entreprises 2026  ·  Faire grandir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11094415" cy="3360420"/>
          </a:xfrm>
          <a:prstGeom prst="roundRect">
            <a:avLst>
              <a:gd name="adj" fmla="val 2081"/>
            </a:avLst>
          </a:prstGeom>
          <a:solidFill>
            <a:srgbClr val="F4F4F1"/>
          </a:solidFill>
          <a:ln w="12700">
            <a:solidFill>
              <a:srgbClr val="F4F4F1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822960" y="2057400"/>
            <a:ext cx="701040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i="1" dirty="0" b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Grand Prix « Faire grandir » récompense les entreprises qui investissent dans les talents et les compétences : formation, transmission, évolution professionnelle, intégration des jeunes, nouvelles pratiques managériales ou partage des savoirs.</a:t>
            </a:r>
            <a:endParaRPr lang="en-US" sz="1200" dirty="0"/>
          </a:p>
          <a:p>
            <a:pPr>
              <a:spcBef>
                <a:spcPts val="1000"/>
              </a:spcBef>
            </a:pPr>
            <a:r>
              <a:rPr sz="1600" b="0">
                <a:solidFill>
                  <a:srgbClr val="0A0A0A"/>
                </a:solidFill>
              </a:rPr>
              <a:t>Racontez une initiative concrète qui s'inscrit dans cet esprit : ses résultats comptent plus que sa taille ou son budget.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68680" cy="256032"/>
          </a:xfrm>
          <a:prstGeom prst="roundRect">
            <a:avLst>
              <a:gd name="adj" fmla="val 50000"/>
            </a:avLst>
          </a:prstGeom>
          <a:solidFill>
            <a:srgbClr val="FFE696"/>
          </a:solidFill>
          <a:ln w="12700">
            <a:solidFill>
              <a:srgbClr val="FFE696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07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0467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0A0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Le point de départ</a:t>
            </a:r>
            <a:endParaRPr lang="en-US" sz="3200" dirty="0"/>
          </a:p>
        </p:txBody>
      </p:sp>
      <p:pic>
        <p:nvPicPr>
          <p:cNvPr id="5" name="Image 0" descr="/home/claude/gpe/assets/logo_h_noi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2815" y="502920"/>
            <a:ext cx="1920240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Grand Prix des Entreprises 2026  ·  Faire grandir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515258" cy="4069080"/>
          </a:xfrm>
          <a:prstGeom prst="roundRect">
            <a:avLst>
              <a:gd name="adj" fmla="val 2081"/>
            </a:avLst>
          </a:prstGeom>
          <a:solidFill>
            <a:srgbClr val="F4F4F1"/>
          </a:solidFill>
          <a:ln w="12700">
            <a:solidFill>
              <a:srgbClr val="F4F4F1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22960" y="194767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8A35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01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33172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contexte initial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651760"/>
            <a:ext cx="29666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 caractères max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3017520"/>
            <a:ext cx="2966618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[Quelle était la situation de vos équipes au départ ?]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338218" y="1691640"/>
            <a:ext cx="3515258" cy="4069080"/>
          </a:xfrm>
          <a:prstGeom prst="roundRect">
            <a:avLst>
              <a:gd name="adj" fmla="val 2081"/>
            </a:avLst>
          </a:prstGeom>
          <a:solidFill>
            <a:srgbClr val="F4F4F1"/>
          </a:solidFill>
          <a:ln w="12700">
            <a:solidFill>
              <a:srgbClr val="F4F4F1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4612538" y="194767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8A35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02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4612538" y="233172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besoin ou l'opportunité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4612538" y="2651760"/>
            <a:ext cx="29666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 caractères max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4612538" y="3017520"/>
            <a:ext cx="2966618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[Quels besoins humains ou de compétences avez-vous repérés ?]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8127797" y="1691640"/>
            <a:ext cx="3515258" cy="4069080"/>
          </a:xfrm>
          <a:prstGeom prst="roundRect">
            <a:avLst>
              <a:gd name="adj" fmla="val 2081"/>
            </a:avLst>
          </a:prstGeom>
          <a:solidFill>
            <a:srgbClr val="F4F4F1"/>
          </a:solidFill>
          <a:ln w="12700">
            <a:solidFill>
              <a:srgbClr val="F4F4F1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8402117" y="194767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B8A35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03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8402117" y="233172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Nos objectifs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8402117" y="2651760"/>
            <a:ext cx="29666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 caractères max</a:t>
            </a: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8402117" y="3017520"/>
            <a:ext cx="2966618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[Qu'attendiez-vous pour vos collaborateurs et pour l'entreprise ?]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548640" y="5943600"/>
            <a:ext cx="1920240" cy="256032"/>
          </a:xfrm>
          <a:prstGeom prst="roundRect">
            <a:avLst>
              <a:gd name="adj" fmla="val 50000"/>
            </a:avLst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 txBox="1"/>
          <p:nvPr/>
        </p:nvSpPr>
        <p:spPr>
          <a:xfrm>
            <a:off x="548640" y="594360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E6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CONSIGNE · À SUPPRIMER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2606040" y="5907024"/>
            <a:ext cx="9037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A5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Expliquez pourquoi vous avez lancé cette initiative. Tapez vos réponses à la place des textes gris.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68680" cy="256032"/>
          </a:xfrm>
          <a:prstGeom prst="roundRect">
            <a:avLst>
              <a:gd name="adj" fmla="val 50000"/>
            </a:avLst>
          </a:prstGeom>
          <a:solidFill>
            <a:srgbClr val="FFE696"/>
          </a:solidFill>
          <a:ln w="12700">
            <a:solidFill>
              <a:srgbClr val="FFE696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/ 07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0467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0A0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Notre initiative</a:t>
            </a:r>
            <a:endParaRPr lang="en-US" sz="3200" dirty="0"/>
          </a:p>
        </p:txBody>
      </p:sp>
      <p:pic>
        <p:nvPicPr>
          <p:cNvPr id="5" name="Image 0" descr="/home/claude/gpe/assets/logo_h_noi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2815" y="502920"/>
            <a:ext cx="1920240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Grand Prix des Entreprises 2026  ·  Faire grandir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6903720" cy="1691640"/>
          </a:xfrm>
          <a:prstGeom prst="roundRect">
            <a:avLst>
              <a:gd name="adj" fmla="val 4324"/>
            </a:avLst>
          </a:prstGeom>
          <a:solidFill>
            <a:srgbClr val="F4F4F1"/>
          </a:solidFill>
          <a:ln w="12700">
            <a:solidFill>
              <a:srgbClr val="F4F4F1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22960" y="1874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L'initiative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349240" y="1911096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550 caractères max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240280"/>
            <a:ext cx="6355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[Quel dispositif avez-vous mis en place ?]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48640" y="3520440"/>
            <a:ext cx="6903720" cy="1188720"/>
          </a:xfrm>
          <a:prstGeom prst="roundRect">
            <a:avLst>
              <a:gd name="adj" fmla="val 6154"/>
            </a:avLst>
          </a:prstGeom>
          <a:solidFill>
            <a:srgbClr val="F4F4F1"/>
          </a:solidFill>
          <a:ln w="12700">
            <a:solidFill>
              <a:srgbClr val="F4F4F1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822960" y="36850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Ressources et parties prenantes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5349240" y="372160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450 caractères max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4041648"/>
            <a:ext cx="6355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[Qui était concerné (profils, nombre) et qui a porté la démarche ?]</a:t>
            </a:r>
            <a:endParaRPr lang="en-US" sz="1200" dirty="0"/>
          </a:p>
        </p:txBody>
      </p:sp>
      <p:pic>
        <p:nvPicPr>
          <p:cNvPr id="15" name="Image 1" descr="/home/claude/gpe/assets/ph_visue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80" y="1691640"/>
            <a:ext cx="3916375" cy="301752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548640" y="4846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Actions et grandes étapes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3291840" y="487375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 que vous avez fait, et quand. Une étape par case, 220 caractères max.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548640" y="5285232"/>
            <a:ext cx="11094415" cy="0"/>
          </a:xfrm>
          <a:prstGeom prst="line">
            <a:avLst/>
          </a:prstGeom>
          <a:noFill/>
          <a:ln w="15875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19" name="Shape 15"/>
          <p:cNvSpPr/>
          <p:nvPr/>
        </p:nvSpPr>
        <p:spPr>
          <a:xfrm>
            <a:off x="548640" y="5193792"/>
            <a:ext cx="182880" cy="182880"/>
          </a:xfrm>
          <a:prstGeom prst="ellipse">
            <a:avLst/>
          </a:prstGeom>
          <a:solidFill>
            <a:srgbClr val="FFE696"/>
          </a:solidFill>
          <a:ln w="15875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0" name="Text 16"/>
          <p:cNvSpPr txBox="1"/>
          <p:nvPr/>
        </p:nvSpPr>
        <p:spPr>
          <a:xfrm>
            <a:off x="548640" y="5440680"/>
            <a:ext cx="26364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[Date]</a:t>
            </a:r>
            <a:endParaRPr lang="en-US" sz="1100" dirty="0"/>
          </a:p>
        </p:txBody>
      </p:sp>
      <p:sp>
        <p:nvSpPr>
          <p:cNvPr id="21" name="Text 17"/>
          <p:cNvSpPr txBox="1"/>
          <p:nvPr/>
        </p:nvSpPr>
        <p:spPr>
          <a:xfrm>
            <a:off x="548640" y="5669280"/>
            <a:ext cx="25450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[Étape 1 : action menée]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3367964" y="5193792"/>
            <a:ext cx="182880" cy="182880"/>
          </a:xfrm>
          <a:prstGeom prst="ellipse">
            <a:avLst/>
          </a:prstGeom>
          <a:solidFill>
            <a:srgbClr val="FFE696"/>
          </a:solidFill>
          <a:ln w="15875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3" name="Text 19"/>
          <p:cNvSpPr txBox="1"/>
          <p:nvPr/>
        </p:nvSpPr>
        <p:spPr>
          <a:xfrm>
            <a:off x="3367964" y="5440680"/>
            <a:ext cx="26364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[Date]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3367964" y="5669280"/>
            <a:ext cx="25450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[Étape 2 : action menée]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6187288" y="5193792"/>
            <a:ext cx="182880" cy="182880"/>
          </a:xfrm>
          <a:prstGeom prst="ellipse">
            <a:avLst/>
          </a:prstGeom>
          <a:solidFill>
            <a:srgbClr val="FFE696"/>
          </a:solidFill>
          <a:ln w="15875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6" name="Text 22"/>
          <p:cNvSpPr txBox="1"/>
          <p:nvPr/>
        </p:nvSpPr>
        <p:spPr>
          <a:xfrm>
            <a:off x="6187288" y="5440680"/>
            <a:ext cx="26364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[Date]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6187288" y="5669280"/>
            <a:ext cx="25450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[Étape 3 : action menée]</a:t>
            </a:r>
            <a:endParaRPr lang="en-US" sz="1100" dirty="0"/>
          </a:p>
        </p:txBody>
      </p:sp>
      <p:sp>
        <p:nvSpPr>
          <p:cNvPr id="28" name="Shape 24"/>
          <p:cNvSpPr/>
          <p:nvPr/>
        </p:nvSpPr>
        <p:spPr>
          <a:xfrm>
            <a:off x="9006611" y="5193792"/>
            <a:ext cx="182880" cy="182880"/>
          </a:xfrm>
          <a:prstGeom prst="ellipse">
            <a:avLst/>
          </a:prstGeom>
          <a:solidFill>
            <a:srgbClr val="FFE696"/>
          </a:solidFill>
          <a:ln w="15875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9" name="Text 25"/>
          <p:cNvSpPr txBox="1"/>
          <p:nvPr/>
        </p:nvSpPr>
        <p:spPr>
          <a:xfrm>
            <a:off x="9006611" y="5440680"/>
            <a:ext cx="26364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[Date]</a:t>
            </a:r>
            <a:endParaRPr lang="en-US" sz="1100" dirty="0"/>
          </a:p>
        </p:txBody>
      </p:sp>
      <p:sp>
        <p:nvSpPr>
          <p:cNvPr id="30" name="Text 26"/>
          <p:cNvSpPr txBox="1"/>
          <p:nvPr/>
        </p:nvSpPr>
        <p:spPr>
          <a:xfrm>
            <a:off x="9006611" y="5669280"/>
            <a:ext cx="25450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[Étape 4 : action menée]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3474720" y="6473952"/>
            <a:ext cx="816833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 moyens modestes sont tout à fait recevables : le jury regarde la façon dont ils ont été mobilisés.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68680" cy="256032"/>
          </a:xfrm>
          <a:prstGeom prst="roundRect">
            <a:avLst>
              <a:gd name="adj" fmla="val 50000"/>
            </a:avLst>
          </a:prstGeom>
          <a:solidFill>
            <a:srgbClr val="FFE696"/>
          </a:solidFill>
          <a:ln w="12700">
            <a:solidFill>
              <a:srgbClr val="FFE696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/ 07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0467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0A0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Ce qui fait la différence</a:t>
            </a:r>
            <a:endParaRPr lang="en-US" sz="3200" dirty="0"/>
          </a:p>
        </p:txBody>
      </p:sp>
      <p:pic>
        <p:nvPicPr>
          <p:cNvPr id="5" name="Image 0" descr="/home/claude/gpe/assets/logo_h_noi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2815" y="502920"/>
            <a:ext cx="1920240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Grand Prix des Entreprises 2026  ·  Faire grandir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737360"/>
            <a:ext cx="11094415" cy="0"/>
          </a:xfrm>
          <a:prstGeom prst="line">
            <a:avLst/>
          </a:prstGeom>
          <a:noFill/>
          <a:ln w="12700">
            <a:solidFill>
              <a:srgbClr val="D6D6D0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548640" y="1938528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B8A35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01</a:t>
            </a:r>
            <a:endParaRPr lang="en-US" sz="3000" dirty="0"/>
          </a:p>
        </p:txBody>
      </p:sp>
      <p:sp>
        <p:nvSpPr>
          <p:cNvPr id="9" name="Text 6"/>
          <p:cNvSpPr txBox="1"/>
          <p:nvPr/>
        </p:nvSpPr>
        <p:spPr>
          <a:xfrm>
            <a:off x="1417320" y="1984248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 que nous avons fait différemment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417320" y="260604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450 caractères max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937760" y="1965960"/>
            <a:ext cx="67052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[Qu'avez-vous fait différemment des pratiques habituelles de formation ou de management ?]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48640" y="3108960"/>
            <a:ext cx="11094415" cy="0"/>
          </a:xfrm>
          <a:prstGeom prst="line">
            <a:avLst/>
          </a:prstGeom>
          <a:noFill/>
          <a:ln w="12700">
            <a:solidFill>
              <a:srgbClr val="D6D6D0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548640" y="3310128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B8A35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02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1417320" y="3355848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Notre choix le plus ambitieux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1417320" y="397764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450 caractères max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4937760" y="3337560"/>
            <a:ext cx="67052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[Quel choix a été le plus ambitieux ?]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48640" y="4480560"/>
            <a:ext cx="11094415" cy="0"/>
          </a:xfrm>
          <a:prstGeom prst="line">
            <a:avLst/>
          </a:prstGeom>
          <a:noFill/>
          <a:ln w="12700">
            <a:solidFill>
              <a:srgbClr val="D6D6D0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548640" y="4681728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B8A35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03</a:t>
            </a:r>
            <a:endParaRPr lang="en-US" sz="3000" dirty="0"/>
          </a:p>
        </p:txBody>
      </p:sp>
      <p:sp>
        <p:nvSpPr>
          <p:cNvPr id="19" name="Text 16"/>
          <p:cNvSpPr txBox="1"/>
          <p:nvPr/>
        </p:nvSpPr>
        <p:spPr>
          <a:xfrm>
            <a:off x="1417320" y="4727448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 obstacles surmontés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534924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450 caractères max</a:t>
            </a:r>
            <a:endParaRPr lang="en-US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4937760" y="4709160"/>
            <a:ext cx="67052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[Quels obstacles (adhésion, temps, organisation) ?]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548640" y="5852160"/>
            <a:ext cx="11094415" cy="0"/>
          </a:xfrm>
          <a:prstGeom prst="line">
            <a:avLst/>
          </a:prstGeom>
          <a:noFill/>
          <a:ln w="12700">
            <a:solidFill>
              <a:srgbClr val="D6D6D0"/>
            </a:solidFill>
            <a:prstDash val="solid"/>
          </a:ln>
        </p:spPr>
        <p:txBody>
          <a:bodyPr/>
          <a:p/>
        </p:txBody>
      </p:sp>
      <p:sp>
        <p:nvSpPr>
          <p:cNvPr id="23" name="Shape 20"/>
          <p:cNvSpPr/>
          <p:nvPr/>
        </p:nvSpPr>
        <p:spPr>
          <a:xfrm>
            <a:off x="548640" y="5989320"/>
            <a:ext cx="1920240" cy="256032"/>
          </a:xfrm>
          <a:prstGeom prst="roundRect">
            <a:avLst>
              <a:gd name="adj" fmla="val 50000"/>
            </a:avLst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 txBox="1"/>
          <p:nvPr/>
        </p:nvSpPr>
        <p:spPr>
          <a:xfrm>
            <a:off x="548640" y="598932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E6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CONSIGNE · À SUPPRIMER</a:t>
            </a:r>
            <a:endParaRPr lang="en-US" sz="900" dirty="0"/>
          </a:p>
        </p:txBody>
      </p:sp>
      <p:sp>
        <p:nvSpPr>
          <p:cNvPr id="25" name="Text 22"/>
          <p:cNvSpPr txBox="1"/>
          <p:nvPr/>
        </p:nvSpPr>
        <p:spPr>
          <a:xfrm>
            <a:off x="2606040" y="5952744"/>
            <a:ext cx="9037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A5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Montrez l'audace et la singularité de votre démarche, en restant factuel.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68680" cy="256032"/>
          </a:xfrm>
          <a:prstGeom prst="roundRect">
            <a:avLst>
              <a:gd name="adj" fmla="val 50000"/>
            </a:avLst>
          </a:prstGeom>
          <a:solidFill>
            <a:srgbClr val="FFE696"/>
          </a:solidFill>
          <a:ln w="12700">
            <a:solidFill>
              <a:srgbClr val="FFE696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/ 07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0467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0A0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Les résultats</a:t>
            </a:r>
            <a:endParaRPr lang="en-US" sz="3200" dirty="0"/>
          </a:p>
        </p:txBody>
      </p:sp>
      <p:pic>
        <p:nvPicPr>
          <p:cNvPr id="5" name="Image 0" descr="/home/claude/gpe/assets/logo_h_noi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2815" y="502920"/>
            <a:ext cx="1920240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Grand Prix des Entreprises 2026  ·  Faire grandir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515258" cy="1783080"/>
          </a:xfrm>
          <a:prstGeom prst="roundRect">
            <a:avLst>
              <a:gd name="adj" fmla="val 4103"/>
            </a:avLst>
          </a:prstGeom>
          <a:solidFill>
            <a:srgbClr val="FFE696"/>
          </a:solidFill>
          <a:ln w="12700">
            <a:solidFill>
              <a:srgbClr val="FFE696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22960" y="18745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0A0A0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[Chiffre]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65176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[Résultat clé 1]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017520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6B60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[Période et source]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38218" y="1691640"/>
            <a:ext cx="3515258" cy="1783080"/>
          </a:xfrm>
          <a:prstGeom prst="roundRect">
            <a:avLst>
              <a:gd name="adj" fmla="val 4103"/>
            </a:avLst>
          </a:prstGeom>
          <a:solidFill>
            <a:srgbClr val="FFE696"/>
          </a:solidFill>
          <a:ln w="12700">
            <a:solidFill>
              <a:srgbClr val="FFE696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4612538" y="18745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0A0A0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[Chiffre]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4612538" y="265176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[Résultat clé 2]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4612538" y="3017520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6B60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[Période et source]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8127797" y="1691640"/>
            <a:ext cx="3515258" cy="1783080"/>
          </a:xfrm>
          <a:prstGeom prst="roundRect">
            <a:avLst>
              <a:gd name="adj" fmla="val 4103"/>
            </a:avLst>
          </a:prstGeom>
          <a:solidFill>
            <a:srgbClr val="FFE696"/>
          </a:solidFill>
          <a:ln w="12700">
            <a:solidFill>
              <a:srgbClr val="FFE696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8402117" y="1874520"/>
            <a:ext cx="29666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0A0A0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[Chiffre]</a:t>
            </a:r>
            <a:endParaRPr lang="en-US" sz="4000" dirty="0"/>
          </a:p>
        </p:txBody>
      </p:sp>
      <p:sp>
        <p:nvSpPr>
          <p:cNvPr id="17" name="Text 14"/>
          <p:cNvSpPr txBox="1"/>
          <p:nvPr/>
        </p:nvSpPr>
        <p:spPr>
          <a:xfrm>
            <a:off x="8402117" y="2651760"/>
            <a:ext cx="29666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[Résultat clé 3]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8402117" y="3017520"/>
            <a:ext cx="29666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6B60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[Période et source]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548640" y="3657600"/>
            <a:ext cx="6903720" cy="2103120"/>
          </a:xfrm>
          <a:prstGeom prst="roundRect">
            <a:avLst>
              <a:gd name="adj" fmla="val 3478"/>
            </a:avLst>
          </a:prstGeom>
          <a:solidFill>
            <a:srgbClr val="F4F4F1"/>
          </a:solidFill>
          <a:ln w="12700">
            <a:solidFill>
              <a:srgbClr val="F4F4F1"/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 txBox="1"/>
          <p:nvPr/>
        </p:nvSpPr>
        <p:spPr>
          <a:xfrm>
            <a:off x="822960" y="38404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 effets concrets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5349240" y="3877056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550 caractères max</a:t>
            </a:r>
            <a:endParaRPr lang="en-US" sz="900" dirty="0"/>
          </a:p>
        </p:txBody>
      </p:sp>
      <p:sp>
        <p:nvSpPr>
          <p:cNvPr id="22" name="Text 19"/>
          <p:cNvSpPr txBox="1"/>
          <p:nvPr/>
        </p:nvSpPr>
        <p:spPr>
          <a:xfrm>
            <a:off x="822960" y="4206240"/>
            <a:ext cx="6355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[Pour l'entreprise, les collaborateurs, les clients ou l'écosystème. Un résultat qualitatif documenté (témoignage, avant/après, retour client) est recevable.]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7726680" y="3657600"/>
            <a:ext cx="3916375" cy="2103120"/>
          </a:xfrm>
          <a:prstGeom prst="roundRect">
            <a:avLst>
              <a:gd name="adj" fmla="val 3478"/>
            </a:avLst>
          </a:prstGeom>
          <a:solidFill>
            <a:srgbClr val="F4F4F1"/>
          </a:solidFill>
          <a:ln w="12700">
            <a:solidFill>
              <a:srgbClr val="F4F4F1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 txBox="1"/>
          <p:nvPr/>
        </p:nvSpPr>
        <p:spPr>
          <a:xfrm>
            <a:off x="8001000" y="3840480"/>
            <a:ext cx="3367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Éléments de preuve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8001000" y="4206240"/>
            <a:ext cx="33677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[Enquête, article, témoignage, lien… Listez ce que le jury peut consulter.]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48640" y="5943600"/>
            <a:ext cx="1920240" cy="256032"/>
          </a:xfrm>
          <a:prstGeom prst="roundRect">
            <a:avLst>
              <a:gd name="adj" fmla="val 50000"/>
            </a:avLst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 txBox="1"/>
          <p:nvPr/>
        </p:nvSpPr>
        <p:spPr>
          <a:xfrm>
            <a:off x="548640" y="594360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FFE6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CONSIGNE · À SUPPRIMER</a:t>
            </a:r>
            <a:endParaRPr lang="en-US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2606040" y="5907024"/>
            <a:ext cx="9037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A5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N'indiquez que des données vérifiables. Pistes d'indicateurs : personnes accompagnées, heures de formation, mobilités internes, évolutions de compétences.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68680" cy="256032"/>
          </a:xfrm>
          <a:prstGeom prst="roundRect">
            <a:avLst>
              <a:gd name="adj" fmla="val 50000"/>
            </a:avLst>
          </a:prstGeom>
          <a:solidFill>
            <a:srgbClr val="FFE696"/>
          </a:solidFill>
          <a:ln w="12700">
            <a:solidFill>
              <a:srgbClr val="FFE696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68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0A0A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/ 07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04672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Ce que nous retenons</a:t>
            </a:r>
            <a:endParaRPr lang="en-US" sz="3200" dirty="0"/>
          </a:p>
        </p:txBody>
      </p:sp>
      <p:pic>
        <p:nvPicPr>
          <p:cNvPr id="5" name="Image 0" descr="/home/claude/gpe/assets/logo_h_blan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2815" y="502920"/>
            <a:ext cx="1920240" cy="32918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473952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9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Grand Prix des Entreprises 2026  ·  Faire grandir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337560" cy="2011680"/>
          </a:xfrm>
          <a:prstGeom prst="roundRect">
            <a:avLst>
              <a:gd name="adj" fmla="val 3636"/>
            </a:avLst>
          </a:prstGeom>
          <a:solidFill>
            <a:srgbClr val="1C1C1C"/>
          </a:solidFill>
          <a:ln w="12700">
            <a:solidFill>
              <a:srgbClr val="1C1C1C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777240" y="187452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Notre principal enseignement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423160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350 caractères max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269748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[La leçon principale que vous tirez de cette initiative.]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114800" y="1691640"/>
            <a:ext cx="3337560" cy="2011680"/>
          </a:xfrm>
          <a:prstGeom prst="roundRect">
            <a:avLst>
              <a:gd name="adj" fmla="val 3636"/>
            </a:avLst>
          </a:prstGeom>
          <a:solidFill>
            <a:srgbClr val="1C1C1C"/>
          </a:solidFill>
          <a:ln w="12700">
            <a:solidFill>
              <a:srgbClr val="1C1C1C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4343400" y="187452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 que nous referions ou améliorerions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2423160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350 caractères max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269748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[Ce qui a marché, ce que vous changeriez.]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48640" y="3931920"/>
            <a:ext cx="3337560" cy="2011680"/>
          </a:xfrm>
          <a:prstGeom prst="roundRect">
            <a:avLst>
              <a:gd name="adj" fmla="val 3636"/>
            </a:avLst>
          </a:prstGeom>
          <a:solidFill>
            <a:srgbClr val="1C1C1C"/>
          </a:solidFill>
          <a:ln w="12700">
            <a:solidFill>
              <a:srgbClr val="1C1C1C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777240" y="41148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 que d'autres entreprises pourraient retenir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777240" y="4663440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350 caractères max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777240" y="493776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[Qu'est-ce qu'un autre employeur pourrait reproduire chez lui ?]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114800" y="3931920"/>
            <a:ext cx="3337560" cy="2011680"/>
          </a:xfrm>
          <a:prstGeom prst="roundRect">
            <a:avLst>
              <a:gd name="adj" fmla="val 3636"/>
            </a:avLst>
          </a:prstGeom>
          <a:solidFill>
            <a:srgbClr val="1C1C1C"/>
          </a:solidFill>
          <a:ln w="12700">
            <a:solidFill>
              <a:srgbClr val="1C1C1C"/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 txBox="1"/>
          <p:nvPr/>
        </p:nvSpPr>
        <p:spPr>
          <a:xfrm>
            <a:off x="4343400" y="41148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Nos perspectives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4663440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350 caractères max</a:t>
            </a:r>
            <a:endParaRPr lang="en-US" sz="90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493776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[Les prochaines étapes du projet.]</a:t>
            </a:r>
            <a:endParaRPr lang="en-US" sz="1100" dirty="0"/>
          </a:p>
        </p:txBody>
      </p:sp>
      <p:pic>
        <p:nvPicPr>
          <p:cNvPr id="23" name="Image 1" descr="/home/claude/gpe/assets/esp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1691640"/>
            <a:ext cx="685800" cy="629816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7863840" y="2514600"/>
            <a:ext cx="3779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FE6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UNE PHRASE</a:t>
            </a:r>
            <a:endParaRPr lang="en-US" sz="900" dirty="0"/>
          </a:p>
        </p:txBody>
      </p:sp>
      <p:sp>
        <p:nvSpPr>
          <p:cNvPr id="25" name="Text 21"/>
          <p:cNvSpPr txBox="1"/>
          <p:nvPr/>
        </p:nvSpPr>
        <p:spPr>
          <a:xfrm>
            <a:off x="7863840" y="2788920"/>
            <a:ext cx="377921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FE696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[Notre conclusion, la phrase que le jury doit retenir.]</a:t>
            </a:r>
            <a:endParaRPr lang="en-US" sz="2200" dirty="0"/>
          </a:p>
        </p:txBody>
      </p:sp>
      <p:sp>
        <p:nvSpPr>
          <p:cNvPr id="26" name="Shape 22"/>
          <p:cNvSpPr/>
          <p:nvPr/>
        </p:nvSpPr>
        <p:spPr>
          <a:xfrm>
            <a:off x="7863840" y="4800600"/>
            <a:ext cx="3779215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  <p:txBody>
          <a:bodyPr/>
          <a:p/>
        </p:txBody>
      </p:sp>
      <p:sp>
        <p:nvSpPr>
          <p:cNvPr id="27" name="Text 23"/>
          <p:cNvSpPr txBox="1"/>
          <p:nvPr/>
        </p:nvSpPr>
        <p:spPr>
          <a:xfrm>
            <a:off x="7863840" y="4937760"/>
            <a:ext cx="37792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8A8A8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POUR ALLER PLUS LOIN  ·  FACULTATIF</a:t>
            </a:r>
            <a:endParaRPr lang="en-US" sz="900" dirty="0"/>
          </a:p>
        </p:txBody>
      </p:sp>
      <p:sp>
        <p:nvSpPr>
          <p:cNvPr id="28" name="Text 24"/>
          <p:cNvSpPr txBox="1"/>
          <p:nvPr/>
        </p:nvSpPr>
        <p:spPr>
          <a:xfrm>
            <a:off x="7863840" y="5212080"/>
            <a:ext cx="37792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A8A8A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[Lien vers une page, une vidéo ou une pièce justificative]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T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GPE 2026 — Template candidature — Faire grandir</dc:title>
  <dc:subject>PptxGenJS Presentation</dc:subject>
  <dc:creator>Com&amp;Médias</dc:creator>
  <cp:lastModifiedBy>Com&amp;Médias</cp:lastModifiedBy>
  <cp:revision>1</cp:revision>
  <dcterms:created xsi:type="dcterms:W3CDTF">2026-10-12T13:14:07Z</dcterms:created>
  <dcterms:modified xsi:type="dcterms:W3CDTF">2026-10-12T13:14:07Z</dcterms:modified>
</cp:coreProperties>
</file>